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1" r:id="rId3"/>
    <p:sldId id="283" r:id="rId4"/>
    <p:sldId id="272" r:id="rId5"/>
    <p:sldId id="273" r:id="rId6"/>
    <p:sldId id="274" r:id="rId7"/>
    <p:sldId id="275" r:id="rId8"/>
    <p:sldId id="276" r:id="rId9"/>
    <p:sldId id="279" r:id="rId10"/>
    <p:sldId id="280" r:id="rId11"/>
    <p:sldId id="281" r:id="rId12"/>
    <p:sldId id="282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111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89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8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4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7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8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4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8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9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4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F51B6-8ED7-4731-9F8A-803721F11950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9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90700" y="893619"/>
            <a:ext cx="556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>
                <a:solidFill>
                  <a:srgbClr val="000000"/>
                </a:solidFill>
              </a:rPr>
              <a:t>Academic year </a:t>
            </a:r>
            <a:r>
              <a:rPr lang="en-US" sz="2800" b="1" kern="0" dirty="0" smtClean="0">
                <a:solidFill>
                  <a:srgbClr val="000000"/>
                </a:solidFill>
              </a:rPr>
              <a:t>2020-2021</a:t>
            </a:r>
            <a:endParaRPr lang="en-US" sz="2800" b="1" kern="0" dirty="0">
              <a:solidFill>
                <a:srgbClr val="000000"/>
              </a:solidFill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 smtClean="0">
                <a:solidFill>
                  <a:srgbClr val="000000"/>
                </a:solidFill>
              </a:rPr>
              <a:t>2nd </a:t>
            </a:r>
            <a:r>
              <a:rPr lang="en-US" sz="2800" b="1" kern="0" dirty="0">
                <a:solidFill>
                  <a:srgbClr val="000000"/>
                </a:solidFill>
              </a:rPr>
              <a:t>year </a:t>
            </a:r>
            <a:r>
              <a:rPr lang="en-US" sz="2800" b="1" kern="0" dirty="0" smtClean="0">
                <a:solidFill>
                  <a:srgbClr val="000000"/>
                </a:solidFill>
              </a:rPr>
              <a:t>S-3</a:t>
            </a:r>
            <a:endParaRPr lang="en-US" sz="2800" b="1" kern="0" dirty="0">
              <a:solidFill>
                <a:srgbClr val="00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6" t="18671" r="19143" b="20447"/>
          <a:stretch/>
        </p:blipFill>
        <p:spPr>
          <a:xfrm>
            <a:off x="7358742" y="5830430"/>
            <a:ext cx="1785257" cy="9975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12799" y="1793822"/>
            <a:ext cx="7601527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Cardiovascular Module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SGS 4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/12/2020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2799" y="2840262"/>
            <a:ext cx="76754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Module staff:</a:t>
            </a:r>
            <a:endParaRPr lang="en-GB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Dr </a:t>
            </a:r>
            <a:r>
              <a:rPr lang="en-GB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Firas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Rashid (Module 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leader)</a:t>
            </a:r>
            <a:endParaRPr lang="en-GB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Dr </a:t>
            </a:r>
            <a:r>
              <a:rPr lang="en-GB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Ansam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Munadhel</a:t>
            </a:r>
            <a:endParaRPr lang="en-GB" b="1" dirty="0" smtClean="0">
              <a:latin typeface="Times New Roman" panose="02020603050405020304" pitchFamily="18" charset="0"/>
            </a:endParaRPr>
          </a:p>
          <a:p>
            <a:r>
              <a:rPr lang="en-GB" b="1" dirty="0" smtClean="0">
                <a:latin typeface="Times New Roman" panose="02020603050405020304" pitchFamily="18" charset="0"/>
              </a:rPr>
              <a:t>Dr </a:t>
            </a:r>
            <a:r>
              <a:rPr lang="en-GB" b="1" dirty="0">
                <a:latin typeface="Times New Roman" panose="02020603050405020304" pitchFamily="18" charset="0"/>
              </a:rPr>
              <a:t>Rehab A. </a:t>
            </a:r>
            <a:r>
              <a:rPr lang="en-GB" b="1" dirty="0" err="1" smtClean="0">
                <a:latin typeface="Times New Roman" panose="02020603050405020304" pitchFamily="18" charset="0"/>
              </a:rPr>
              <a:t>Jaafer</a:t>
            </a:r>
            <a:r>
              <a:rPr lang="en-GB" b="1" dirty="0" smtClean="0">
                <a:latin typeface="Times New Roman" panose="02020603050405020304" pitchFamily="18" charset="0"/>
              </a:rPr>
              <a:t>                        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Dr 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Jawad 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Ramadhan                                  Dr </a:t>
            </a:r>
            <a:r>
              <a:rPr lang="en-GB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Nawal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Mustafa                         </a:t>
            </a:r>
            <a:r>
              <a:rPr lang="en-GB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Dr.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Nada </a:t>
            </a:r>
            <a:r>
              <a:rPr lang="en-GB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Hashim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Dr 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Miami </a:t>
            </a:r>
            <a:r>
              <a:rPr lang="en-GB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Kadhum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Dr Khalid Ahmed</a:t>
            </a: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Dr </a:t>
            </a:r>
            <a:r>
              <a:rPr lang="en-GB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Nehaya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Al-</a:t>
            </a:r>
            <a:r>
              <a:rPr lang="en-GB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Aubody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Dr </a:t>
            </a:r>
            <a:r>
              <a:rPr lang="en-GB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Amer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Qasim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Dr </a:t>
            </a:r>
            <a:r>
              <a:rPr lang="en-GB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Hadeel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S. Al Ali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Dr </a:t>
            </a:r>
            <a:r>
              <a:rPr lang="en-GB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Raghda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Shaabeen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</a:t>
            </a:r>
            <a:endParaRPr lang="en-GB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Dr 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Hussain Kata 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Dr 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Ahmed 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Hakim</a:t>
            </a:r>
            <a:endParaRPr lang="en-GB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</a:t>
            </a:r>
            <a:endParaRPr lang="en-GB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30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6" t="18671" r="19143" b="20447"/>
          <a:stretch/>
        </p:blipFill>
        <p:spPr>
          <a:xfrm>
            <a:off x="7358742" y="5830430"/>
            <a:ext cx="1785257" cy="9975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0945" y="980818"/>
            <a:ext cx="86986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Q4-6 </a:t>
            </a:r>
            <a:endParaRPr lang="en-US" sz="2400" dirty="0"/>
          </a:p>
          <a:p>
            <a:r>
              <a:rPr lang="en-US" sz="2400" dirty="0"/>
              <a:t>What will be the physiological effects of giving the patient above a drug which antagonizes the action of adrenaline and noradrenaline at </a:t>
            </a:r>
            <a:r>
              <a:rPr lang="en-US" sz="2400" dirty="0" smtClean="0"/>
              <a:t>b-</a:t>
            </a:r>
            <a:r>
              <a:rPr lang="en-US" sz="2400" dirty="0" err="1" smtClean="0"/>
              <a:t>adrenoreceptors</a:t>
            </a:r>
            <a:endParaRPr lang="en-US" sz="2400" dirty="0" smtClean="0"/>
          </a:p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Q4-7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Why does your mouth go dry when you are frightened?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490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6" t="18671" r="19143" b="20447"/>
          <a:stretch/>
        </p:blipFill>
        <p:spPr>
          <a:xfrm>
            <a:off x="7358742" y="5830430"/>
            <a:ext cx="1785257" cy="9975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9178" y="1274779"/>
            <a:ext cx="82691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Q4-8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</a:p>
          <a:p>
            <a:r>
              <a:rPr lang="en-US" sz="2400" dirty="0">
                <a:latin typeface="Arial" panose="020B0604020202020204" pitchFamily="34" charset="0"/>
              </a:rPr>
              <a:t>Acetylcholine is removed from synapses by an enzyme - </a:t>
            </a:r>
            <a:r>
              <a:rPr lang="en-US" sz="2400" dirty="0" err="1">
                <a:latin typeface="Arial" panose="020B0604020202020204" pitchFamily="34" charset="0"/>
              </a:rPr>
              <a:t>acetylcholinesterase</a:t>
            </a:r>
            <a:r>
              <a:rPr lang="en-US" sz="2400" dirty="0">
                <a:latin typeface="Arial" panose="020B0604020202020204" pitchFamily="34" charset="0"/>
              </a:rPr>
              <a:t>. If this</a:t>
            </a:r>
          </a:p>
          <a:p>
            <a:r>
              <a:rPr lang="en-US" sz="2400" dirty="0">
                <a:latin typeface="Arial" panose="020B0604020202020204" pitchFamily="34" charset="0"/>
              </a:rPr>
              <a:t>enzyme is antagonized or inactivated, then excess acetylcholine will accumulate, particularly at parasympathetic post-ganglionic </a:t>
            </a:r>
            <a:r>
              <a:rPr lang="en-US" sz="2400" dirty="0" err="1">
                <a:latin typeface="Arial" panose="020B0604020202020204" pitchFamily="34" charset="0"/>
              </a:rPr>
              <a:t>neuro</a:t>
            </a:r>
            <a:r>
              <a:rPr lang="en-US" sz="2400" dirty="0">
                <a:latin typeface="Arial" panose="020B0604020202020204" pitchFamily="34" charset="0"/>
              </a:rPr>
              <a:t> effector junctions. List the physiological effects of a poison which inactivates </a:t>
            </a:r>
            <a:r>
              <a:rPr lang="en-US" sz="2400" dirty="0" err="1">
                <a:latin typeface="Arial" panose="020B0604020202020204" pitchFamily="34" charset="0"/>
              </a:rPr>
              <a:t>acetylcholinesterase</a:t>
            </a:r>
            <a:r>
              <a:rPr lang="en-US" sz="2400" dirty="0">
                <a:latin typeface="Arial" panose="020B0604020202020204" pitchFamily="34" charset="0"/>
              </a:rPr>
              <a:t> (such as a nerve gas or insecticide).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087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6" t="18671" r="19143" b="20447"/>
          <a:stretch/>
        </p:blipFill>
        <p:spPr>
          <a:xfrm>
            <a:off x="7358742" y="5830430"/>
            <a:ext cx="1785257" cy="9975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399" y="742409"/>
            <a:ext cx="882534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Q4-9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</a:p>
          <a:p>
            <a:r>
              <a:rPr lang="en-US" sz="2400" dirty="0">
                <a:latin typeface="Arial" panose="020B0604020202020204" pitchFamily="34" charset="0"/>
              </a:rPr>
              <a:t>What will an individual poisoned in this way look like</a:t>
            </a:r>
            <a:r>
              <a:rPr lang="en-US" sz="2400" dirty="0" smtClean="0">
                <a:latin typeface="Arial" panose="020B0604020202020204" pitchFamily="34" charset="0"/>
              </a:rPr>
              <a:t>?</a:t>
            </a:r>
          </a:p>
          <a:p>
            <a:endParaRPr lang="en-US" sz="2400" dirty="0" smtClean="0">
              <a:latin typeface="Arial" panose="020B0604020202020204" pitchFamily="34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Q4-10 </a:t>
            </a:r>
            <a:endParaRPr lang="en-US" sz="2400" dirty="0">
              <a:latin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</a:rPr>
              <a:t>Which of the physiological changes above are most life threatening and what would</a:t>
            </a:r>
          </a:p>
          <a:p>
            <a:r>
              <a:rPr lang="en-US" sz="2400" dirty="0">
                <a:latin typeface="Arial" panose="020B0604020202020204" pitchFamily="34" charset="0"/>
              </a:rPr>
              <a:t>you have to do to keep them alive?</a:t>
            </a:r>
          </a:p>
          <a:p>
            <a:endParaRPr lang="en-US" sz="2400" dirty="0">
              <a:latin typeface="Arial" panose="020B0604020202020204" pitchFamily="34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Q4-11</a:t>
            </a:r>
          </a:p>
          <a:p>
            <a:r>
              <a:rPr lang="en-US" sz="2400" dirty="0">
                <a:latin typeface="Arial" panose="020B0604020202020204" pitchFamily="34" charset="0"/>
              </a:rPr>
              <a:t>In principle, what sort of drug would you use to limit the autonomic effects of poisoning with an </a:t>
            </a:r>
            <a:r>
              <a:rPr lang="en-US" sz="2400" dirty="0" err="1">
                <a:latin typeface="Arial" panose="020B0604020202020204" pitchFamily="34" charset="0"/>
              </a:rPr>
              <a:t>acetylcholinesterase</a:t>
            </a:r>
            <a:r>
              <a:rPr lang="en-US" sz="2400" dirty="0">
                <a:latin typeface="Arial" panose="020B0604020202020204" pitchFamily="34" charset="0"/>
              </a:rPr>
              <a:t> inhibitor?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197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6" t="18671" r="19143" b="20447"/>
          <a:stretch/>
        </p:blipFill>
        <p:spPr>
          <a:xfrm>
            <a:off x="7358742" y="5830430"/>
            <a:ext cx="1785257" cy="9975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pic>
        <p:nvPicPr>
          <p:cNvPr id="8" name="Picture 2" descr="3,901 Heart Thank You Photos - Free &amp; Royalty-Free Stock Photos from  Dreamsti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04275"/>
            <a:ext cx="9144001" cy="615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15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6" t="18671" r="19143" b="20447"/>
          <a:stretch/>
        </p:blipFill>
        <p:spPr>
          <a:xfrm>
            <a:off x="7358742" y="5830430"/>
            <a:ext cx="1785257" cy="9975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pic>
        <p:nvPicPr>
          <p:cNvPr id="10" name="Picture 2" descr="Basic Heart structure and cardiac cycle Diagram | Quizl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8707"/>
            <a:ext cx="7358742" cy="5419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9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6" t="18671" r="19143" b="20447"/>
          <a:stretch/>
        </p:blipFill>
        <p:spPr>
          <a:xfrm>
            <a:off x="7358742" y="5830430"/>
            <a:ext cx="1785257" cy="9975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4759" y="648856"/>
            <a:ext cx="881112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</a:rPr>
              <a:t>The heart as </a:t>
            </a:r>
            <a:r>
              <a:rPr lang="en-US" sz="3200" b="1" dirty="0" err="1" smtClean="0">
                <a:solidFill>
                  <a:srgbClr val="FF0000"/>
                </a:solidFill>
              </a:rPr>
              <a:t>apump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 smtClean="0"/>
              <a:t>What </a:t>
            </a:r>
            <a:r>
              <a:rPr lang="en-US" sz="2800" b="1" dirty="0"/>
              <a:t>is the average pressure in the right atrium</a:t>
            </a:r>
            <a:r>
              <a:rPr lang="en-US" sz="2800" b="1" dirty="0" smtClean="0"/>
              <a:t>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/>
              <a:t>How many action potentials are generated by the cardiac pacemaker at </a:t>
            </a:r>
            <a:r>
              <a:rPr lang="en-US" sz="2800" b="1" dirty="0" smtClean="0"/>
              <a:t>each heartbeat?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/>
              <a:t>How many action potentials are generated by the cardiac pacemaker at </a:t>
            </a:r>
            <a:r>
              <a:rPr lang="en-US" sz="2800" b="1" dirty="0" smtClean="0"/>
              <a:t>each heartbeat?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/>
              <a:t>What is a typical resting heart rate? How much blood is ejected from the left </a:t>
            </a:r>
            <a:r>
              <a:rPr lang="en-US" sz="2800" b="1" dirty="0" smtClean="0"/>
              <a:t>ventricle per </a:t>
            </a:r>
            <a:r>
              <a:rPr lang="en-US" sz="2800" b="1" dirty="0"/>
              <a:t>beat at rest?</a:t>
            </a:r>
          </a:p>
        </p:txBody>
      </p:sp>
    </p:spTree>
    <p:extLst>
      <p:ext uri="{BB962C8B-B14F-4D97-AF65-F5344CB8AC3E}">
        <p14:creationId xmlns:p14="http://schemas.microsoft.com/office/powerpoint/2010/main" val="106283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6" t="18671" r="19143" b="20447"/>
          <a:stretch/>
        </p:blipFill>
        <p:spPr>
          <a:xfrm>
            <a:off x="7358742" y="5830430"/>
            <a:ext cx="1785257" cy="9975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" y="809376"/>
            <a:ext cx="8550443" cy="502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</a:rPr>
              <a:t>8. What </a:t>
            </a:r>
            <a:r>
              <a:rPr lang="en-US" sz="2400" b="1" dirty="0">
                <a:solidFill>
                  <a:srgbClr val="000000"/>
                </a:solidFill>
              </a:rPr>
              <a:t>will happen to the beating of the heart if the </a:t>
            </a:r>
            <a:r>
              <a:rPr lang="en-US" sz="2400" b="1" dirty="0" err="1">
                <a:solidFill>
                  <a:srgbClr val="000000"/>
                </a:solidFill>
              </a:rPr>
              <a:t>sino</a:t>
            </a:r>
            <a:r>
              <a:rPr lang="en-US" sz="2400" b="1" dirty="0">
                <a:solidFill>
                  <a:srgbClr val="000000"/>
                </a:solidFill>
              </a:rPr>
              <a:t>-atrial node is damaged</a:t>
            </a:r>
            <a:r>
              <a:rPr lang="en-US" sz="2400" b="1" dirty="0" smtClean="0">
                <a:solidFill>
                  <a:srgbClr val="000000"/>
                </a:solidFill>
              </a:rPr>
              <a:t>?</a:t>
            </a:r>
            <a:endParaRPr lang="en-US" sz="2400" b="1" dirty="0">
              <a:solidFill>
                <a:srgbClr val="4F82BE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</a:rPr>
              <a:t>9. </a:t>
            </a:r>
            <a:r>
              <a:rPr lang="en-US" sz="2400" b="1" dirty="0">
                <a:solidFill>
                  <a:srgbClr val="000000"/>
                </a:solidFill>
              </a:rPr>
              <a:t>Given the heart has more than one pacemaker, why don't different pacemakers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</a:rPr>
              <a:t>compete to drive the heartbeat in the normal heart?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00"/>
                </a:solidFill>
              </a:rPr>
              <a:t>10. </a:t>
            </a:r>
            <a:r>
              <a:rPr lang="en-US" sz="2400" b="1" dirty="0">
                <a:solidFill>
                  <a:srgbClr val="000000"/>
                </a:solidFill>
              </a:rPr>
              <a:t>If nerves are to change heart rate where in the heart must they act</a:t>
            </a:r>
            <a:r>
              <a:rPr lang="en-US" sz="2400" b="1" dirty="0" smtClean="0">
                <a:solidFill>
                  <a:srgbClr val="000000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11. </a:t>
            </a:r>
            <a:r>
              <a:rPr lang="en-US" sz="2400" b="1" dirty="0"/>
              <a:t>If the heart rate is 60 </a:t>
            </a:r>
            <a:r>
              <a:rPr lang="en-US" sz="2400" b="1" dirty="0" err="1"/>
              <a:t>bpm</a:t>
            </a:r>
            <a:r>
              <a:rPr lang="en-US" sz="2400" b="1" dirty="0"/>
              <a:t>, what is the approximate duration of diastole?</a:t>
            </a:r>
          </a:p>
        </p:txBody>
      </p:sp>
    </p:spTree>
    <p:extLst>
      <p:ext uri="{BB962C8B-B14F-4D97-AF65-F5344CB8AC3E}">
        <p14:creationId xmlns:p14="http://schemas.microsoft.com/office/powerpoint/2010/main" val="49015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6" t="18671" r="19143" b="20447"/>
          <a:stretch/>
        </p:blipFill>
        <p:spPr>
          <a:xfrm>
            <a:off x="7358742" y="5830430"/>
            <a:ext cx="1785257" cy="9975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" y="881238"/>
            <a:ext cx="8654716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14. </a:t>
            </a:r>
            <a:r>
              <a:rPr lang="en-US" sz="2400" b="1" dirty="0"/>
              <a:t>Draw a graph (volume against time) to show the rate of ventricular filling in diastole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15. </a:t>
            </a:r>
            <a:r>
              <a:rPr lang="en-US" sz="2400" b="1" dirty="0"/>
              <a:t>What proportion of the ventricular filling occurs during the first 100 </a:t>
            </a:r>
            <a:r>
              <a:rPr lang="en-US" sz="2400" b="1" dirty="0" err="1"/>
              <a:t>ms</a:t>
            </a:r>
            <a:r>
              <a:rPr lang="en-US" sz="2400" b="1" dirty="0"/>
              <a:t> of diastole?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16. </a:t>
            </a:r>
            <a:r>
              <a:rPr lang="en-US" sz="2400" b="1" dirty="0"/>
              <a:t>Why doesn't the ventricle go on filling at the same rate throughout diastole?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17. </a:t>
            </a:r>
            <a:r>
              <a:rPr lang="en-US" sz="2400" b="1" dirty="0"/>
              <a:t>What will happen if the venous pressure supplying the atrium rises?</a:t>
            </a:r>
          </a:p>
        </p:txBody>
      </p:sp>
    </p:spTree>
    <p:extLst>
      <p:ext uri="{BB962C8B-B14F-4D97-AF65-F5344CB8AC3E}">
        <p14:creationId xmlns:p14="http://schemas.microsoft.com/office/powerpoint/2010/main" val="132550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6" t="18671" r="19143" b="20447"/>
          <a:stretch/>
        </p:blipFill>
        <p:spPr>
          <a:xfrm>
            <a:off x="7358742" y="5830430"/>
            <a:ext cx="1785257" cy="9975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674" y="929857"/>
            <a:ext cx="8678505" cy="3910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Arial"/>
              </a:rPr>
              <a:t>20. </a:t>
            </a:r>
            <a:r>
              <a:rPr lang="en-US" sz="2400" b="1" dirty="0">
                <a:latin typeface="Arial"/>
              </a:rPr>
              <a:t>What happens to </a:t>
            </a:r>
            <a:r>
              <a:rPr lang="en-US" sz="2400" b="1" dirty="0" err="1">
                <a:latin typeface="Arial"/>
              </a:rPr>
              <a:t>intraventricular</a:t>
            </a:r>
            <a:r>
              <a:rPr lang="en-US" sz="2400" b="1" dirty="0">
                <a:latin typeface="Arial"/>
              </a:rPr>
              <a:t> volume just after the A/V valves close?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Arial"/>
              </a:rPr>
              <a:t>21. </a:t>
            </a:r>
            <a:r>
              <a:rPr lang="en-US" sz="2400" b="1" dirty="0">
                <a:latin typeface="Arial"/>
              </a:rPr>
              <a:t>What will happen if the valve becomes incompetent (leaks)?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Arial"/>
              </a:rPr>
              <a:t>22. </a:t>
            </a:r>
            <a:r>
              <a:rPr lang="en-US" sz="2400" b="1" dirty="0">
                <a:latin typeface="Arial"/>
              </a:rPr>
              <a:t>Why does the ventricle not empty completely into the arteries during systole?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Arial"/>
              </a:rPr>
              <a:t>23. </a:t>
            </a:r>
            <a:r>
              <a:rPr lang="en-US" sz="2400" b="1" dirty="0">
                <a:latin typeface="Arial"/>
              </a:rPr>
              <a:t>What will happen if the heart muscle contracts harder?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6003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6" t="18671" r="19143" b="20447"/>
          <a:stretch/>
        </p:blipFill>
        <p:spPr>
          <a:xfrm>
            <a:off x="7358742" y="5830430"/>
            <a:ext cx="1785257" cy="9975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" y="971780"/>
            <a:ext cx="87349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24. </a:t>
            </a:r>
            <a:r>
              <a:rPr lang="en-US" sz="2400" b="1" dirty="0"/>
              <a:t>Why doesn't the aortic valve close as soon as the heart muscle begins to relax</a:t>
            </a:r>
            <a:r>
              <a:rPr lang="en-US" sz="2400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26. </a:t>
            </a:r>
            <a:r>
              <a:rPr lang="en-US" sz="2400" b="1" dirty="0"/>
              <a:t>Draw the normal profile of pressure changes in the jugular vein during the cardiac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cycle and label the a, c and v components. What produces these components?</a:t>
            </a:r>
          </a:p>
        </p:txBody>
      </p:sp>
    </p:spTree>
    <p:extLst>
      <p:ext uri="{BB962C8B-B14F-4D97-AF65-F5344CB8AC3E}">
        <p14:creationId xmlns:p14="http://schemas.microsoft.com/office/powerpoint/2010/main" val="107603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6" t="18671" r="19143" b="20447"/>
          <a:stretch/>
        </p:blipFill>
        <p:spPr>
          <a:xfrm>
            <a:off x="7358742" y="5830430"/>
            <a:ext cx="1785257" cy="9975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41514" y="748452"/>
            <a:ext cx="886097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Autonomic nervous system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Q4-1</a:t>
            </a:r>
            <a:r>
              <a:rPr lang="en-US" sz="2400" dirty="0" smtClean="0">
                <a:latin typeface="Arial" panose="020B0604020202020204" pitchFamily="34" charset="0"/>
              </a:rPr>
              <a:t> </a:t>
            </a:r>
            <a:endParaRPr lang="en-US" sz="2400" dirty="0" smtClean="0">
              <a:latin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</a:rPr>
              <a:t>If </a:t>
            </a:r>
            <a:r>
              <a:rPr lang="en-US" sz="2400" dirty="0">
                <a:latin typeface="Arial" panose="020B0604020202020204" pitchFamily="34" charset="0"/>
              </a:rPr>
              <a:t>you </a:t>
            </a:r>
            <a:r>
              <a:rPr lang="en-US" sz="2400" dirty="0" smtClean="0">
                <a:latin typeface="Arial" panose="020B0604020202020204" pitchFamily="34" charset="0"/>
              </a:rPr>
              <a:t>gave </a:t>
            </a:r>
            <a:r>
              <a:rPr lang="en-US" sz="2400" dirty="0">
                <a:latin typeface="Arial" panose="020B0604020202020204" pitchFamily="34" charset="0"/>
              </a:rPr>
              <a:t>an individual an injection of adrenaline what would </a:t>
            </a:r>
            <a:r>
              <a:rPr lang="en-US" sz="2400" dirty="0" smtClean="0">
                <a:latin typeface="Arial" panose="020B0604020202020204" pitchFamily="34" charset="0"/>
              </a:rPr>
              <a:t>happen</a:t>
            </a:r>
            <a:r>
              <a:rPr lang="en-US" sz="2400" dirty="0" smtClean="0">
                <a:latin typeface="Arial" panose="020B0604020202020204" pitchFamily="34" charset="0"/>
              </a:rPr>
              <a:t>?</a:t>
            </a:r>
          </a:p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Q4-2 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What does an individual with a high circulating level of adrenaline look like to an outside observer?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Q4-3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</a:p>
          <a:p>
            <a:r>
              <a:rPr lang="en-US" sz="2400" dirty="0">
                <a:latin typeface="Arial" panose="020B0604020202020204" pitchFamily="34" charset="0"/>
              </a:rPr>
              <a:t>Some individuals react to bee sting or nettle sting with a massive release of chemical</a:t>
            </a:r>
          </a:p>
          <a:p>
            <a:r>
              <a:rPr lang="en-US" sz="2400" dirty="0">
                <a:latin typeface="Arial" panose="020B0604020202020204" pitchFamily="34" charset="0"/>
              </a:rPr>
              <a:t>mediators tending to dilate blood vessels and constrict the airways of the lung. What</a:t>
            </a:r>
          </a:p>
          <a:p>
            <a:r>
              <a:rPr lang="en-US" sz="2400" dirty="0">
                <a:latin typeface="Arial" panose="020B0604020202020204" pitchFamily="34" charset="0"/>
              </a:rPr>
              <a:t>substance would you need to inject into some one suffering this 'anaphylaxis' and why?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712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Researches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6" t="18671" r="19143" b="20447"/>
          <a:stretch/>
        </p:blipFill>
        <p:spPr>
          <a:xfrm>
            <a:off x="7358742" y="5830430"/>
            <a:ext cx="1785257" cy="9975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0840" y="944663"/>
            <a:ext cx="79505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Q4-4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</a:p>
          <a:p>
            <a:r>
              <a:rPr lang="en-US" sz="2400" dirty="0">
                <a:latin typeface="Arial" panose="020B0604020202020204" pitchFamily="34" charset="0"/>
              </a:rPr>
              <a:t>List the probable physiological effects of giving an individual a drug which antagonizes the action of noradrenaline at </a:t>
            </a:r>
            <a:r>
              <a:rPr lang="en-US" sz="2400" dirty="0" smtClean="0">
                <a:latin typeface="Symbol" panose="05050102010706020507" pitchFamily="18" charset="2"/>
              </a:rPr>
              <a:t>a</a:t>
            </a:r>
            <a:r>
              <a:rPr lang="en-US" sz="2400" dirty="0" smtClean="0">
                <a:latin typeface="Arial" panose="020B0604020202020204" pitchFamily="34" charset="0"/>
              </a:rPr>
              <a:t>-</a:t>
            </a:r>
            <a:r>
              <a:rPr lang="en-US" sz="2400" dirty="0" err="1" smtClean="0">
                <a:latin typeface="Arial" panose="020B0604020202020204" pitchFamily="34" charset="0"/>
              </a:rPr>
              <a:t>adrenoreceptors</a:t>
            </a:r>
            <a:endParaRPr lang="en-US" sz="2400" dirty="0" smtClean="0">
              <a:latin typeface="Arial" panose="020B0604020202020204" pitchFamily="34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Q4-5 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A patient with an overactive thyroid gland has an increased sympathetic drive to the heart.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How will the patient’s heart rate and cardiac output differ from normal?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755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</TotalTime>
  <Words>844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rg-adguard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Marwan</cp:lastModifiedBy>
  <cp:revision>28</cp:revision>
  <dcterms:created xsi:type="dcterms:W3CDTF">2018-09-07T19:06:31Z</dcterms:created>
  <dcterms:modified xsi:type="dcterms:W3CDTF">2020-12-29T08:32:24Z</dcterms:modified>
</cp:coreProperties>
</file>